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ue Montreal Light" charset="1" panose="00000400000000000000"/>
      <p:regular r:id="rId10"/>
    </p:embeddedFont>
    <p:embeddedFont>
      <p:font typeface="Neue Montreal Light Bold" charset="1" panose="00000400000000000000"/>
      <p:regular r:id="rId11"/>
    </p:embeddedFont>
    <p:embeddedFont>
      <p:font typeface="Neue Montreal Light Italics" charset="1" panose="00000400000000000000"/>
      <p:regular r:id="rId12"/>
    </p:embeddedFont>
    <p:embeddedFont>
      <p:font typeface="Neue Montreal Light Bold Italics" charset="1" panose="00000400000000000000"/>
      <p:regular r:id="rId13"/>
    </p:embeddedFont>
    <p:embeddedFont>
      <p:font typeface="Alegreya" charset="1" panose="00000500000000000000"/>
      <p:regular r:id="rId14"/>
    </p:embeddedFont>
    <p:embeddedFont>
      <p:font typeface="Alegreya Bold" charset="1" panose="00000800000000000000"/>
      <p:regular r:id="rId15"/>
    </p:embeddedFont>
    <p:embeddedFont>
      <p:font typeface="Alegreya Italics" charset="1" panose="00000500000000000000"/>
      <p:regular r:id="rId16"/>
    </p:embeddedFont>
    <p:embeddedFont>
      <p:font typeface="Alegreya Bold Italics"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jpeg" Type="http://schemas.openxmlformats.org/officeDocument/2006/relationships/image"/><Relationship Id="rId8" Target="../media/image18.jpe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6E4E1"/>
        </a:solidFill>
      </p:bgPr>
    </p:bg>
    <p:spTree>
      <p:nvGrpSpPr>
        <p:cNvPr id="1" name=""/>
        <p:cNvGrpSpPr/>
        <p:nvPr/>
      </p:nvGrpSpPr>
      <p:grpSpPr>
        <a:xfrm>
          <a:off x="0" y="0"/>
          <a:ext cx="0" cy="0"/>
          <a:chOff x="0" y="0"/>
          <a:chExt cx="0" cy="0"/>
        </a:xfrm>
      </p:grpSpPr>
      <p:grpSp>
        <p:nvGrpSpPr>
          <p:cNvPr name="Group 2" id="2"/>
          <p:cNvGrpSpPr/>
          <p:nvPr/>
        </p:nvGrpSpPr>
        <p:grpSpPr>
          <a:xfrm rot="0">
            <a:off x="0" y="0"/>
            <a:ext cx="17259300" cy="8766186"/>
            <a:chOff x="0" y="0"/>
            <a:chExt cx="23012400" cy="11688248"/>
          </a:xfrm>
        </p:grpSpPr>
        <p:pic>
          <p:nvPicPr>
            <p:cNvPr name="Picture 3" id="3"/>
            <p:cNvPicPr>
              <a:picLocks noChangeAspect="true"/>
            </p:cNvPicPr>
            <p:nvPr/>
          </p:nvPicPr>
          <p:blipFill>
            <a:blip r:embed="rId2"/>
            <a:srcRect l="0" t="3826" r="0" b="3826"/>
            <a:stretch>
              <a:fillRect/>
            </a:stretch>
          </p:blipFill>
          <p:spPr>
            <a:xfrm>
              <a:off x="0" y="0"/>
              <a:ext cx="23012400" cy="11688248"/>
            </a:xfrm>
            <a:prstGeom prst="rect">
              <a:avLst/>
            </a:prstGeom>
          </p:spPr>
        </p:pic>
      </p:grpSp>
      <p:sp>
        <p:nvSpPr>
          <p:cNvPr name="TextBox 4" id="4"/>
          <p:cNvSpPr txBox="true"/>
          <p:nvPr/>
        </p:nvSpPr>
        <p:spPr>
          <a:xfrm rot="0">
            <a:off x="1028700" y="1712533"/>
            <a:ext cx="9246702" cy="4237227"/>
          </a:xfrm>
          <a:prstGeom prst="rect">
            <a:avLst/>
          </a:prstGeom>
        </p:spPr>
        <p:txBody>
          <a:bodyPr anchor="t" rtlCol="false" tIns="0" lIns="0" bIns="0" rIns="0">
            <a:spAutoFit/>
          </a:bodyPr>
          <a:lstStyle/>
          <a:p>
            <a:pPr>
              <a:lnSpc>
                <a:spcPts val="15727"/>
              </a:lnSpc>
            </a:pPr>
            <a:r>
              <a:rPr lang="en-US" sz="19659">
                <a:solidFill>
                  <a:srgbClr val="FFFFFF"/>
                </a:solidFill>
                <a:latin typeface="Alegreya"/>
              </a:rPr>
              <a:t>Pitch</a:t>
            </a:r>
          </a:p>
          <a:p>
            <a:pPr>
              <a:lnSpc>
                <a:spcPts val="15727"/>
              </a:lnSpc>
            </a:pPr>
            <a:r>
              <a:rPr lang="en-US" sz="19659">
                <a:solidFill>
                  <a:srgbClr val="FFFFFF"/>
                </a:solidFill>
                <a:latin typeface="Alegreya"/>
              </a:rPr>
              <a:t>Deck</a:t>
            </a:r>
          </a:p>
        </p:txBody>
      </p:sp>
      <p:sp>
        <p:nvSpPr>
          <p:cNvPr name="TextBox 5" id="5"/>
          <p:cNvSpPr txBox="true"/>
          <p:nvPr/>
        </p:nvSpPr>
        <p:spPr>
          <a:xfrm rot="0">
            <a:off x="9144000" y="9286875"/>
            <a:ext cx="3997064"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Online Farmers Market</a:t>
            </a:r>
          </a:p>
        </p:txBody>
      </p:sp>
      <p:sp>
        <p:nvSpPr>
          <p:cNvPr name="TextBox 6" id="6"/>
          <p:cNvSpPr txBox="true"/>
          <p:nvPr/>
        </p:nvSpPr>
        <p:spPr>
          <a:xfrm rot="0">
            <a:off x="13475106" y="9286875"/>
            <a:ext cx="3784194"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49179"/>
        </a:solidFill>
      </p:bgPr>
    </p:bg>
    <p:spTree>
      <p:nvGrpSpPr>
        <p:cNvPr id="1" name=""/>
        <p:cNvGrpSpPr/>
        <p:nvPr/>
      </p:nvGrpSpPr>
      <p:grpSpPr>
        <a:xfrm>
          <a:off x="0" y="0"/>
          <a:ext cx="0" cy="0"/>
          <a:chOff x="0" y="0"/>
          <a:chExt cx="0" cy="0"/>
        </a:xfrm>
      </p:grpSpPr>
      <p:grpSp>
        <p:nvGrpSpPr>
          <p:cNvPr name="Group 2" id="2"/>
          <p:cNvGrpSpPr/>
          <p:nvPr/>
        </p:nvGrpSpPr>
        <p:grpSpPr>
          <a:xfrm rot="0">
            <a:off x="0" y="0"/>
            <a:ext cx="11917097" cy="10287000"/>
            <a:chOff x="0" y="0"/>
            <a:chExt cx="15889463" cy="13716000"/>
          </a:xfrm>
        </p:grpSpPr>
        <p:pic>
          <p:nvPicPr>
            <p:cNvPr name="Picture 3" id="3"/>
            <p:cNvPicPr>
              <a:picLocks noChangeAspect="true"/>
            </p:cNvPicPr>
            <p:nvPr/>
          </p:nvPicPr>
          <p:blipFill>
            <a:blip r:embed="rId2"/>
            <a:srcRect l="6366" t="0" r="6366" b="0"/>
            <a:stretch>
              <a:fillRect/>
            </a:stretch>
          </p:blipFill>
          <p:spPr>
            <a:xfrm>
              <a:off x="0" y="0"/>
              <a:ext cx="15889463" cy="13716000"/>
            </a:xfrm>
            <a:prstGeom prst="rect">
              <a:avLst/>
            </a:prstGeom>
          </p:spPr>
        </p:pic>
      </p:grpSp>
      <p:grpSp>
        <p:nvGrpSpPr>
          <p:cNvPr name="Group 4" id="4"/>
          <p:cNvGrpSpPr>
            <a:grpSpLocks noChangeAspect="true"/>
          </p:cNvGrpSpPr>
          <p:nvPr/>
        </p:nvGrpSpPr>
        <p:grpSpPr>
          <a:xfrm rot="0">
            <a:off x="11917097" y="-120933"/>
            <a:ext cx="6585897" cy="3704521"/>
            <a:chOff x="0" y="0"/>
            <a:chExt cx="11289030" cy="6350000"/>
          </a:xfrm>
        </p:grpSpPr>
        <p:sp>
          <p:nvSpPr>
            <p:cNvPr name="Freeform 5" id="5"/>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r="0" t="-35784" b="-35784"/>
              </a:stretch>
            </a:blipFill>
          </p:spPr>
        </p:sp>
      </p:grpSp>
      <p:grpSp>
        <p:nvGrpSpPr>
          <p:cNvPr name="Group 6" id="6"/>
          <p:cNvGrpSpPr>
            <a:grpSpLocks noChangeAspect="true"/>
          </p:cNvGrpSpPr>
          <p:nvPr/>
        </p:nvGrpSpPr>
        <p:grpSpPr>
          <a:xfrm rot="0">
            <a:off x="11917097" y="3230773"/>
            <a:ext cx="6585897" cy="3704521"/>
            <a:chOff x="0" y="0"/>
            <a:chExt cx="11289030" cy="6350000"/>
          </a:xfrm>
        </p:grpSpPr>
        <p:sp>
          <p:nvSpPr>
            <p:cNvPr name="Freeform 7" id="7"/>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r="0" t="-4" b="-4"/>
              </a:stretch>
            </a:blipFill>
          </p:spPr>
        </p:sp>
      </p:grpSp>
      <p:sp>
        <p:nvSpPr>
          <p:cNvPr name="TextBox 8" id="8"/>
          <p:cNvSpPr txBox="true"/>
          <p:nvPr/>
        </p:nvSpPr>
        <p:spPr>
          <a:xfrm rot="0">
            <a:off x="3716960" y="3642718"/>
            <a:ext cx="11833296" cy="2065040"/>
          </a:xfrm>
          <a:prstGeom prst="rect">
            <a:avLst/>
          </a:prstGeom>
        </p:spPr>
        <p:txBody>
          <a:bodyPr anchor="t" rtlCol="false" tIns="0" lIns="0" bIns="0" rIns="0">
            <a:spAutoFit/>
          </a:bodyPr>
          <a:lstStyle/>
          <a:p>
            <a:pPr algn="ctr">
              <a:lnSpc>
                <a:spcPts val="7830"/>
              </a:lnSpc>
            </a:pPr>
            <a:r>
              <a:rPr lang="en-US" sz="8700">
                <a:solidFill>
                  <a:srgbClr val="FFFFFF"/>
                </a:solidFill>
                <a:latin typeface="Alegreya"/>
              </a:rPr>
              <a:t>By Nandila Mulilalila  CTO</a:t>
            </a:r>
          </a:p>
        </p:txBody>
      </p:sp>
      <p:grpSp>
        <p:nvGrpSpPr>
          <p:cNvPr name="Group 9" id="9"/>
          <p:cNvGrpSpPr>
            <a:grpSpLocks noChangeAspect="true"/>
          </p:cNvGrpSpPr>
          <p:nvPr/>
        </p:nvGrpSpPr>
        <p:grpSpPr>
          <a:xfrm rot="0">
            <a:off x="11917097" y="6703412"/>
            <a:ext cx="6780136" cy="3813779"/>
            <a:chOff x="0" y="0"/>
            <a:chExt cx="11289030" cy="6350000"/>
          </a:xfrm>
        </p:grpSpPr>
        <p:sp>
          <p:nvSpPr>
            <p:cNvPr name="Freeform 10" id="10"/>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r="0" t="-7787" b="-7787"/>
              </a:stretch>
            </a:blipFill>
          </p:spPr>
        </p:sp>
      </p:grpSp>
      <p:sp>
        <p:nvSpPr>
          <p:cNvPr name="TextBox 11" id="11"/>
          <p:cNvSpPr txBox="true"/>
          <p:nvPr/>
        </p:nvSpPr>
        <p:spPr>
          <a:xfrm rot="0">
            <a:off x="13258080" y="9286875"/>
            <a:ext cx="4001220"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Page 10</a:t>
            </a:r>
          </a:p>
        </p:txBody>
      </p:sp>
      <p:sp>
        <p:nvSpPr>
          <p:cNvPr name="TextBox 12" id="12"/>
          <p:cNvSpPr txBox="true"/>
          <p:nvPr/>
        </p:nvSpPr>
        <p:spPr>
          <a:xfrm rot="0">
            <a:off x="9144000" y="9286875"/>
            <a:ext cx="3997064"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Online Farmer's Market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6E4E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8115300" cy="8229600"/>
            <a:chOff x="0" y="0"/>
            <a:chExt cx="10820400" cy="10972800"/>
          </a:xfrm>
        </p:grpSpPr>
        <p:pic>
          <p:nvPicPr>
            <p:cNvPr name="Picture 3" id="3"/>
            <p:cNvPicPr>
              <a:picLocks noChangeAspect="true"/>
            </p:cNvPicPr>
            <p:nvPr/>
          </p:nvPicPr>
          <p:blipFill>
            <a:blip r:embed="rId2"/>
            <a:srcRect l="22388" t="0" r="22388" b="0"/>
            <a:stretch>
              <a:fillRect/>
            </a:stretch>
          </p:blipFill>
          <p:spPr>
            <a:xfrm>
              <a:off x="0" y="0"/>
              <a:ext cx="10820400" cy="10972800"/>
            </a:xfrm>
            <a:prstGeom prst="rect">
              <a:avLst/>
            </a:prstGeom>
          </p:spPr>
        </p:pic>
      </p:grpSp>
      <p:sp>
        <p:nvSpPr>
          <p:cNvPr name="TextBox 4" id="4"/>
          <p:cNvSpPr txBox="true"/>
          <p:nvPr/>
        </p:nvSpPr>
        <p:spPr>
          <a:xfrm rot="0">
            <a:off x="7216382" y="2619276"/>
            <a:ext cx="9779988" cy="6178550"/>
          </a:xfrm>
          <a:prstGeom prst="rect">
            <a:avLst/>
          </a:prstGeom>
        </p:spPr>
        <p:txBody>
          <a:bodyPr anchor="t" rtlCol="false" tIns="0" lIns="0" bIns="0" rIns="0">
            <a:spAutoFit/>
          </a:bodyPr>
          <a:lstStyle/>
          <a:p>
            <a:pPr>
              <a:lnSpc>
                <a:spcPts val="12100"/>
              </a:lnSpc>
            </a:pPr>
            <a:r>
              <a:rPr lang="en-US" sz="11000">
                <a:solidFill>
                  <a:srgbClr val="E6E4E1"/>
                </a:solidFill>
                <a:latin typeface="Alegreya"/>
              </a:rPr>
              <a:t>Em</a:t>
            </a:r>
            <a:r>
              <a:rPr lang="en-US" sz="11000">
                <a:solidFill>
                  <a:srgbClr val="333333"/>
                </a:solidFill>
                <a:latin typeface="Alegreya"/>
              </a:rPr>
              <a:t>powering </a:t>
            </a:r>
            <a:r>
              <a:rPr lang="en-US" sz="11000">
                <a:solidFill>
                  <a:srgbClr val="E6E4E1"/>
                </a:solidFill>
                <a:latin typeface="Alegreya"/>
              </a:rPr>
              <a:t>far</a:t>
            </a:r>
            <a:r>
              <a:rPr lang="en-US" sz="11000">
                <a:solidFill>
                  <a:srgbClr val="333333"/>
                </a:solidFill>
                <a:latin typeface="Alegreya"/>
              </a:rPr>
              <a:t>mers through </a:t>
            </a:r>
            <a:r>
              <a:rPr lang="en-US" sz="11000">
                <a:solidFill>
                  <a:srgbClr val="E6E4E1"/>
                </a:solidFill>
                <a:latin typeface="Alegreya"/>
              </a:rPr>
              <a:t>Mu</a:t>
            </a:r>
            <a:r>
              <a:rPr lang="en-US" sz="11000">
                <a:solidFill>
                  <a:srgbClr val="333333"/>
                </a:solidFill>
                <a:latin typeface="Alegreya"/>
              </a:rPr>
              <a:t>lti_Vendor </a:t>
            </a:r>
            <a:r>
              <a:rPr lang="en-US" sz="11000">
                <a:solidFill>
                  <a:srgbClr val="E6E4E1"/>
                </a:solidFill>
                <a:latin typeface="Alegreya"/>
              </a:rPr>
              <a:t>acc</a:t>
            </a:r>
            <a:r>
              <a:rPr lang="en-US" sz="11000">
                <a:solidFill>
                  <a:srgbClr val="333333"/>
                </a:solidFill>
                <a:latin typeface="Alegreya"/>
              </a:rPr>
              <a:t>ess</a:t>
            </a:r>
          </a:p>
        </p:txBody>
      </p:sp>
      <p:sp>
        <p:nvSpPr>
          <p:cNvPr name="TextBox 5" id="5"/>
          <p:cNvSpPr txBox="true"/>
          <p:nvPr/>
        </p:nvSpPr>
        <p:spPr>
          <a:xfrm rot="0">
            <a:off x="9144000" y="1085850"/>
            <a:ext cx="8115300" cy="491490"/>
          </a:xfrm>
          <a:prstGeom prst="rect">
            <a:avLst/>
          </a:prstGeom>
        </p:spPr>
        <p:txBody>
          <a:bodyPr anchor="t" rtlCol="false" tIns="0" lIns="0" bIns="0" rIns="0">
            <a:spAutoFit/>
          </a:bodyPr>
          <a:lstStyle/>
          <a:p>
            <a:pPr algn="r">
              <a:lnSpc>
                <a:spcPts val="3600"/>
              </a:lnSpc>
            </a:pPr>
            <a:r>
              <a:rPr lang="en-US" sz="3600">
                <a:solidFill>
                  <a:srgbClr val="B49179"/>
                </a:solidFill>
                <a:latin typeface="Neue Montreal Light Bold"/>
              </a:rPr>
              <a:t>Intro</a:t>
            </a:r>
          </a:p>
        </p:txBody>
      </p:sp>
      <p:sp>
        <p:nvSpPr>
          <p:cNvPr name="TextBox 6" id="6"/>
          <p:cNvSpPr txBox="true"/>
          <p:nvPr/>
        </p:nvSpPr>
        <p:spPr>
          <a:xfrm rot="0">
            <a:off x="9144000" y="9286875"/>
            <a:ext cx="3997064"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Online Farmer's Market</a:t>
            </a:r>
          </a:p>
        </p:txBody>
      </p:sp>
      <p:sp>
        <p:nvSpPr>
          <p:cNvPr name="TextBox 7" id="7"/>
          <p:cNvSpPr txBox="true"/>
          <p:nvPr/>
        </p:nvSpPr>
        <p:spPr>
          <a:xfrm rot="0">
            <a:off x="13258080" y="9286875"/>
            <a:ext cx="4001220"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Page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6E4E1"/>
        </a:solidFill>
      </p:bgPr>
    </p:bg>
    <p:spTree>
      <p:nvGrpSpPr>
        <p:cNvPr id="1" name=""/>
        <p:cNvGrpSpPr/>
        <p:nvPr/>
      </p:nvGrpSpPr>
      <p:grpSpPr>
        <a:xfrm>
          <a:off x="0" y="0"/>
          <a:ext cx="0" cy="0"/>
          <a:chOff x="0" y="0"/>
          <a:chExt cx="0" cy="0"/>
        </a:xfrm>
      </p:grpSpPr>
      <p:grpSp>
        <p:nvGrpSpPr>
          <p:cNvPr name="Group 2" id="2"/>
          <p:cNvGrpSpPr/>
          <p:nvPr/>
        </p:nvGrpSpPr>
        <p:grpSpPr>
          <a:xfrm rot="0">
            <a:off x="1028700" y="0"/>
            <a:ext cx="16230600" cy="8766186"/>
            <a:chOff x="0" y="0"/>
            <a:chExt cx="21640800" cy="11688248"/>
          </a:xfrm>
        </p:grpSpPr>
        <p:pic>
          <p:nvPicPr>
            <p:cNvPr name="Picture 3" id="3"/>
            <p:cNvPicPr>
              <a:picLocks noChangeAspect="true"/>
            </p:cNvPicPr>
            <p:nvPr/>
          </p:nvPicPr>
          <p:blipFill>
            <a:blip r:embed="rId2"/>
            <a:srcRect l="0" t="9492" r="0" b="9492"/>
            <a:stretch>
              <a:fillRect/>
            </a:stretch>
          </p:blipFill>
          <p:spPr>
            <a:xfrm>
              <a:off x="0" y="0"/>
              <a:ext cx="21640800" cy="11688248"/>
            </a:xfrm>
            <a:prstGeom prst="rect">
              <a:avLst/>
            </a:prstGeom>
          </p:spPr>
        </p:pic>
      </p:grpSp>
      <p:grpSp>
        <p:nvGrpSpPr>
          <p:cNvPr name="Group 4" id="4"/>
          <p:cNvGrpSpPr/>
          <p:nvPr/>
        </p:nvGrpSpPr>
        <p:grpSpPr>
          <a:xfrm rot="0">
            <a:off x="2617512" y="1791145"/>
            <a:ext cx="13052976" cy="6975041"/>
            <a:chOff x="0" y="0"/>
            <a:chExt cx="4415451" cy="2359458"/>
          </a:xfrm>
        </p:grpSpPr>
        <p:sp>
          <p:nvSpPr>
            <p:cNvPr name="Freeform 5" id="5"/>
            <p:cNvSpPr/>
            <p:nvPr/>
          </p:nvSpPr>
          <p:spPr>
            <a:xfrm>
              <a:off x="0" y="0"/>
              <a:ext cx="4415451" cy="2359458"/>
            </a:xfrm>
            <a:custGeom>
              <a:avLst/>
              <a:gdLst/>
              <a:ahLst/>
              <a:cxnLst/>
              <a:rect r="r" b="b" t="t" l="l"/>
              <a:pathLst>
                <a:path h="2359458" w="4415451">
                  <a:moveTo>
                    <a:pt x="0" y="0"/>
                  </a:moveTo>
                  <a:lnTo>
                    <a:pt x="4415451" y="0"/>
                  </a:lnTo>
                  <a:lnTo>
                    <a:pt x="4415451" y="2359458"/>
                  </a:lnTo>
                  <a:lnTo>
                    <a:pt x="0" y="2359458"/>
                  </a:lnTo>
                  <a:close/>
                </a:path>
              </a:pathLst>
            </a:custGeom>
            <a:solidFill>
              <a:srgbClr val="333333"/>
            </a:solidFill>
          </p:spPr>
        </p:sp>
      </p:grpSp>
      <p:sp>
        <p:nvSpPr>
          <p:cNvPr name="TextBox 6" id="6"/>
          <p:cNvSpPr txBox="true"/>
          <p:nvPr/>
        </p:nvSpPr>
        <p:spPr>
          <a:xfrm rot="0">
            <a:off x="9144000" y="9286875"/>
            <a:ext cx="3997064"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Online Farmer's Market</a:t>
            </a:r>
          </a:p>
        </p:txBody>
      </p:sp>
      <p:sp>
        <p:nvSpPr>
          <p:cNvPr name="TextBox 7" id="7"/>
          <p:cNvSpPr txBox="true"/>
          <p:nvPr/>
        </p:nvSpPr>
        <p:spPr>
          <a:xfrm rot="0">
            <a:off x="13258080" y="9286875"/>
            <a:ext cx="4001220"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Page 3</a:t>
            </a:r>
          </a:p>
        </p:txBody>
      </p:sp>
      <p:sp>
        <p:nvSpPr>
          <p:cNvPr name="TextBox 8" id="8"/>
          <p:cNvSpPr txBox="true"/>
          <p:nvPr/>
        </p:nvSpPr>
        <p:spPr>
          <a:xfrm rot="0">
            <a:off x="2854302" y="3413134"/>
            <a:ext cx="12579395" cy="5353052"/>
          </a:xfrm>
          <a:prstGeom prst="rect">
            <a:avLst/>
          </a:prstGeom>
        </p:spPr>
        <p:txBody>
          <a:bodyPr anchor="t" rtlCol="false" tIns="0" lIns="0" bIns="0" rIns="0">
            <a:spAutoFit/>
          </a:bodyPr>
          <a:lstStyle/>
          <a:p>
            <a:pPr algn="ctr">
              <a:lnSpc>
                <a:spcPts val="5399"/>
              </a:lnSpc>
            </a:pPr>
            <a:r>
              <a:rPr lang="en-US" sz="2999">
                <a:solidFill>
                  <a:srgbClr val="FFFFFF"/>
                </a:solidFill>
                <a:latin typeface="Neue Montreal Light"/>
              </a:rPr>
              <a:t>The agriculture industry is a critical sector that feeds the world. However, small-scale farmers have limited access to markets and often receive lower prices for their crops due to middlemen. Additionally, with the rise of online shopping, farmers need a better way to reach consumers and sell their products. Customers also have touble accessing healthy affordable farm produce as it is expensive due to middlemen and it is not easily accesible as not all physical markets have all types of farm produce in one place. That's where Online Farmers Market comes in.</a:t>
            </a:r>
          </a:p>
          <a:p>
            <a:pPr algn="ctr">
              <a:lnSpc>
                <a:spcPts val="5399"/>
              </a:lnSpc>
            </a:pPr>
          </a:p>
        </p:txBody>
      </p:sp>
      <p:sp>
        <p:nvSpPr>
          <p:cNvPr name="TextBox 9" id="9"/>
          <p:cNvSpPr txBox="true"/>
          <p:nvPr/>
        </p:nvSpPr>
        <p:spPr>
          <a:xfrm rot="0">
            <a:off x="4119014" y="2095945"/>
            <a:ext cx="10049971" cy="1371600"/>
          </a:xfrm>
          <a:prstGeom prst="rect">
            <a:avLst/>
          </a:prstGeom>
        </p:spPr>
        <p:txBody>
          <a:bodyPr anchor="t" rtlCol="false" tIns="0" lIns="0" bIns="0" rIns="0">
            <a:spAutoFit/>
          </a:bodyPr>
          <a:lstStyle/>
          <a:p>
            <a:pPr algn="ctr">
              <a:lnSpc>
                <a:spcPts val="9900"/>
              </a:lnSpc>
            </a:pPr>
            <a:r>
              <a:rPr lang="en-US" sz="11000">
                <a:solidFill>
                  <a:srgbClr val="FFFFFF"/>
                </a:solidFill>
                <a:latin typeface="Alegreya"/>
              </a:rPr>
              <a:t>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6E4E1"/>
        </a:solidFill>
      </p:bgPr>
    </p:bg>
    <p:spTree>
      <p:nvGrpSpPr>
        <p:cNvPr id="1" name=""/>
        <p:cNvGrpSpPr/>
        <p:nvPr/>
      </p:nvGrpSpPr>
      <p:grpSpPr>
        <a:xfrm>
          <a:off x="0" y="0"/>
          <a:ext cx="0" cy="0"/>
          <a:chOff x="0" y="0"/>
          <a:chExt cx="0" cy="0"/>
        </a:xfrm>
      </p:grpSpPr>
      <p:sp>
        <p:nvSpPr>
          <p:cNvPr name="TextBox 2" id="2"/>
          <p:cNvSpPr txBox="true"/>
          <p:nvPr/>
        </p:nvSpPr>
        <p:spPr>
          <a:xfrm rot="0">
            <a:off x="9144000" y="9286875"/>
            <a:ext cx="3997064"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Online Farmer's Market</a:t>
            </a:r>
          </a:p>
        </p:txBody>
      </p:sp>
      <p:sp>
        <p:nvSpPr>
          <p:cNvPr name="TextBox 3" id="3"/>
          <p:cNvSpPr txBox="true"/>
          <p:nvPr/>
        </p:nvSpPr>
        <p:spPr>
          <a:xfrm rot="0">
            <a:off x="13258080" y="9286875"/>
            <a:ext cx="4001220"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Page  4</a:t>
            </a:r>
          </a:p>
        </p:txBody>
      </p:sp>
      <p:grpSp>
        <p:nvGrpSpPr>
          <p:cNvPr name="Group 4" id="4"/>
          <p:cNvGrpSpPr/>
          <p:nvPr/>
        </p:nvGrpSpPr>
        <p:grpSpPr>
          <a:xfrm rot="0">
            <a:off x="0" y="1028700"/>
            <a:ext cx="18288000" cy="7737486"/>
            <a:chOff x="0" y="0"/>
            <a:chExt cx="24384000" cy="10316648"/>
          </a:xfrm>
        </p:grpSpPr>
        <p:pic>
          <p:nvPicPr>
            <p:cNvPr name="Picture 5" id="5"/>
            <p:cNvPicPr>
              <a:picLocks noChangeAspect="true"/>
            </p:cNvPicPr>
            <p:nvPr/>
          </p:nvPicPr>
          <p:blipFill>
            <a:blip r:embed="rId2"/>
            <a:srcRect l="0" t="18258" r="0" b="18258"/>
            <a:stretch>
              <a:fillRect/>
            </a:stretch>
          </p:blipFill>
          <p:spPr>
            <a:xfrm>
              <a:off x="0" y="0"/>
              <a:ext cx="24384000" cy="10316648"/>
            </a:xfrm>
            <a:prstGeom prst="rect">
              <a:avLst/>
            </a:prstGeom>
          </p:spPr>
        </p:pic>
      </p:grpSp>
      <p:grpSp>
        <p:nvGrpSpPr>
          <p:cNvPr name="Group 6" id="6"/>
          <p:cNvGrpSpPr/>
          <p:nvPr/>
        </p:nvGrpSpPr>
        <p:grpSpPr>
          <a:xfrm rot="0">
            <a:off x="6791544" y="0"/>
            <a:ext cx="11496456" cy="7737486"/>
            <a:chOff x="0" y="0"/>
            <a:chExt cx="3888925" cy="2617372"/>
          </a:xfrm>
        </p:grpSpPr>
        <p:sp>
          <p:nvSpPr>
            <p:cNvPr name="Freeform 7" id="7"/>
            <p:cNvSpPr/>
            <p:nvPr/>
          </p:nvSpPr>
          <p:spPr>
            <a:xfrm>
              <a:off x="0" y="0"/>
              <a:ext cx="3888925" cy="2617372"/>
            </a:xfrm>
            <a:custGeom>
              <a:avLst/>
              <a:gdLst/>
              <a:ahLst/>
              <a:cxnLst/>
              <a:rect r="r" b="b" t="t" l="l"/>
              <a:pathLst>
                <a:path h="2617372" w="3888925">
                  <a:moveTo>
                    <a:pt x="0" y="0"/>
                  </a:moveTo>
                  <a:lnTo>
                    <a:pt x="3888925" y="0"/>
                  </a:lnTo>
                  <a:lnTo>
                    <a:pt x="3888925" y="2617372"/>
                  </a:lnTo>
                  <a:lnTo>
                    <a:pt x="0" y="2617372"/>
                  </a:lnTo>
                  <a:close/>
                </a:path>
              </a:pathLst>
            </a:custGeom>
            <a:solidFill>
              <a:srgbClr val="333333"/>
            </a:solidFill>
          </p:spPr>
        </p:sp>
      </p:grpSp>
      <p:sp>
        <p:nvSpPr>
          <p:cNvPr name="TextBox 8" id="8"/>
          <p:cNvSpPr txBox="true"/>
          <p:nvPr/>
        </p:nvSpPr>
        <p:spPr>
          <a:xfrm rot="0">
            <a:off x="8386950" y="941616"/>
            <a:ext cx="7704204" cy="1371600"/>
          </a:xfrm>
          <a:prstGeom prst="rect">
            <a:avLst/>
          </a:prstGeom>
        </p:spPr>
        <p:txBody>
          <a:bodyPr anchor="t" rtlCol="false" tIns="0" lIns="0" bIns="0" rIns="0">
            <a:spAutoFit/>
          </a:bodyPr>
          <a:lstStyle/>
          <a:p>
            <a:pPr>
              <a:lnSpc>
                <a:spcPts val="9900"/>
              </a:lnSpc>
            </a:pPr>
            <a:r>
              <a:rPr lang="en-US" sz="11000">
                <a:solidFill>
                  <a:srgbClr val="FFFFFF"/>
                </a:solidFill>
                <a:latin typeface="Alegreya"/>
              </a:rPr>
              <a:t>Solution</a:t>
            </a:r>
          </a:p>
        </p:txBody>
      </p:sp>
      <p:sp>
        <p:nvSpPr>
          <p:cNvPr name="TextBox 9" id="9"/>
          <p:cNvSpPr txBox="true"/>
          <p:nvPr/>
        </p:nvSpPr>
        <p:spPr>
          <a:xfrm rot="0">
            <a:off x="7070907" y="2208535"/>
            <a:ext cx="10937730" cy="5522596"/>
          </a:xfrm>
          <a:prstGeom prst="rect">
            <a:avLst/>
          </a:prstGeom>
        </p:spPr>
        <p:txBody>
          <a:bodyPr anchor="t" rtlCol="false" tIns="0" lIns="0" bIns="0" rIns="0">
            <a:spAutoFit/>
          </a:bodyPr>
          <a:lstStyle/>
          <a:p>
            <a:pPr>
              <a:lnSpc>
                <a:spcPts val="5759"/>
              </a:lnSpc>
            </a:pPr>
            <a:r>
              <a:rPr lang="en-US" sz="3199">
                <a:solidFill>
                  <a:srgbClr val="FFFFFF"/>
                </a:solidFill>
                <a:latin typeface="Neue Montreal Light"/>
              </a:rPr>
              <a:t>Online Farmers Market is a multi-vendor webapp that connects farmers directly to consumers, eliminating the need for middlemen. Our platform provides farmers with access to a wider market, higher prices, and increased visibility. Consumers can easily browse and purchase fresh produce directly from the source, knowing they are supporting small-scale farmers and they are guaranteed clean and fresh quality products at affordable prices at their door steps.</a:t>
            </a:r>
          </a:p>
          <a:p>
            <a:pPr>
              <a:lnSpc>
                <a:spcPts val="378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6E4E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669186" cy="8229600"/>
            <a:chOff x="0" y="0"/>
            <a:chExt cx="10225581" cy="10972800"/>
          </a:xfrm>
        </p:grpSpPr>
        <p:pic>
          <p:nvPicPr>
            <p:cNvPr name="Picture 3" id="3"/>
            <p:cNvPicPr>
              <a:picLocks noChangeAspect="true"/>
            </p:cNvPicPr>
            <p:nvPr/>
          </p:nvPicPr>
          <p:blipFill>
            <a:blip r:embed="rId2"/>
            <a:srcRect l="18936" t="0" r="18936" b="0"/>
            <a:stretch>
              <a:fillRect/>
            </a:stretch>
          </p:blipFill>
          <p:spPr>
            <a:xfrm>
              <a:off x="0" y="0"/>
              <a:ext cx="10225581" cy="10972800"/>
            </a:xfrm>
            <a:prstGeom prst="rect">
              <a:avLst/>
            </a:prstGeom>
          </p:spPr>
        </p:pic>
      </p:grpSp>
      <p:grpSp>
        <p:nvGrpSpPr>
          <p:cNvPr name="Group 4" id="4"/>
          <p:cNvGrpSpPr>
            <a:grpSpLocks noChangeAspect="true"/>
          </p:cNvGrpSpPr>
          <p:nvPr/>
        </p:nvGrpSpPr>
        <p:grpSpPr>
          <a:xfrm rot="0">
            <a:off x="11069521" y="8780858"/>
            <a:ext cx="6189779" cy="6189754"/>
            <a:chOff x="0" y="0"/>
            <a:chExt cx="6350025" cy="6350000"/>
          </a:xfrm>
        </p:grpSpPr>
        <p:sp>
          <p:nvSpPr>
            <p:cNvPr name="Freeform 5" id="5"/>
            <p:cNvSpPr/>
            <p:nvPr/>
          </p:nvSpPr>
          <p:spPr>
            <a:xfrm>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solidFill>
              <a:srgbClr val="000000">
                <a:alpha val="0"/>
              </a:srgbClr>
            </a:solidFill>
            <a:ln w="12700">
              <a:solidFill>
                <a:srgbClr val="000000"/>
              </a:solidFill>
            </a:ln>
          </p:spPr>
        </p:sp>
      </p:grpSp>
      <p:sp>
        <p:nvSpPr>
          <p:cNvPr name="TextBox 6" id="6"/>
          <p:cNvSpPr txBox="true"/>
          <p:nvPr/>
        </p:nvSpPr>
        <p:spPr>
          <a:xfrm rot="0">
            <a:off x="5640608" y="997063"/>
            <a:ext cx="12133914" cy="1371600"/>
          </a:xfrm>
          <a:prstGeom prst="rect">
            <a:avLst/>
          </a:prstGeom>
        </p:spPr>
        <p:txBody>
          <a:bodyPr anchor="t" rtlCol="false" tIns="0" lIns="0" bIns="0" rIns="0">
            <a:spAutoFit/>
          </a:bodyPr>
          <a:lstStyle/>
          <a:p>
            <a:pPr algn="ctr">
              <a:lnSpc>
                <a:spcPts val="9900"/>
              </a:lnSpc>
            </a:pPr>
            <a:r>
              <a:rPr lang="en-US" sz="11000">
                <a:solidFill>
                  <a:srgbClr val="333333"/>
                </a:solidFill>
                <a:latin typeface="Alegreya"/>
              </a:rPr>
              <a:t>Market</a:t>
            </a:r>
          </a:p>
        </p:txBody>
      </p:sp>
      <p:sp>
        <p:nvSpPr>
          <p:cNvPr name="TextBox 7" id="7"/>
          <p:cNvSpPr txBox="true"/>
          <p:nvPr/>
        </p:nvSpPr>
        <p:spPr>
          <a:xfrm rot="0">
            <a:off x="9144000" y="2714848"/>
            <a:ext cx="8630523" cy="5770736"/>
          </a:xfrm>
          <a:prstGeom prst="rect">
            <a:avLst/>
          </a:prstGeom>
        </p:spPr>
        <p:txBody>
          <a:bodyPr anchor="t" rtlCol="false" tIns="0" lIns="0" bIns="0" rIns="0">
            <a:spAutoFit/>
          </a:bodyPr>
          <a:lstStyle/>
          <a:p>
            <a:pPr>
              <a:lnSpc>
                <a:spcPts val="2901"/>
              </a:lnSpc>
            </a:pPr>
            <a:r>
              <a:rPr lang="en-US" sz="2901">
                <a:solidFill>
                  <a:srgbClr val="B49179"/>
                </a:solidFill>
                <a:latin typeface="Neue Montreal Light Bold"/>
              </a:rPr>
              <a:t>THE MARKET POTENTIAL FOR ONLINE FARMER'S MARKET IS ENORMOUS. THE GLOBAL AGRICULTURE INDUSTRY IS PROJECTED TO REACH $12 TRILLION BY 2025, WITH THE E-COMMERCE SECTOR GROWING AT A CAGR OF 12.5%. IN ADDITION, THE DEMAND FOR LOCALLY SOURCED AND SUSTAINABLY GROWN FOOD IS ON THE RISE, PRESENTING A UNIQUE OPPORTUNITY FOR SMALL-SCALE FARMERS.</a:t>
            </a:r>
          </a:p>
          <a:p>
            <a:pPr>
              <a:lnSpc>
                <a:spcPts val="2901"/>
              </a:lnSpc>
            </a:pPr>
            <a:r>
              <a:rPr lang="en-US" sz="2901">
                <a:solidFill>
                  <a:srgbClr val="B49179"/>
                </a:solidFill>
                <a:latin typeface="Neue Montreal Light Bold"/>
              </a:rPr>
              <a:t>TARGET MARKET</a:t>
            </a:r>
          </a:p>
          <a:p>
            <a:pPr marL="626376" indent="-313188" lvl="1">
              <a:lnSpc>
                <a:spcPts val="2901"/>
              </a:lnSpc>
              <a:buFont typeface="Arial"/>
              <a:buChar char="•"/>
            </a:pPr>
            <a:r>
              <a:rPr lang="en-US" sz="2901">
                <a:solidFill>
                  <a:srgbClr val="B49179"/>
                </a:solidFill>
                <a:latin typeface="Neue Montreal Light Bold"/>
              </a:rPr>
              <a:t>FARMERS (VENDORS)</a:t>
            </a:r>
          </a:p>
          <a:p>
            <a:pPr marL="626376" indent="-313188" lvl="1">
              <a:lnSpc>
                <a:spcPts val="2901"/>
              </a:lnSpc>
              <a:buFont typeface="Arial"/>
              <a:buChar char="•"/>
            </a:pPr>
            <a:r>
              <a:rPr lang="en-US" sz="2901">
                <a:solidFill>
                  <a:srgbClr val="B49179"/>
                </a:solidFill>
                <a:latin typeface="Neue Montreal Light Bold"/>
              </a:rPr>
              <a:t>CUSTOMERS WHO ARE IN NEED OF HEALTHY FRESH AND EASILY ACCESSIBLE FARM PRODUCTS WHICH CAN BE DELIVERED TO THEM WITHOUT LEAVING THEIR LOCATION.</a:t>
            </a:r>
          </a:p>
          <a:p>
            <a:pPr>
              <a:lnSpc>
                <a:spcPts val="2175"/>
              </a:lnSpc>
            </a:pPr>
          </a:p>
        </p:txBody>
      </p:sp>
      <p:sp>
        <p:nvSpPr>
          <p:cNvPr name="TextBox 8" id="8"/>
          <p:cNvSpPr txBox="true"/>
          <p:nvPr/>
        </p:nvSpPr>
        <p:spPr>
          <a:xfrm rot="0">
            <a:off x="9144000" y="9286875"/>
            <a:ext cx="3997064"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Online Farmer's Market</a:t>
            </a:r>
          </a:p>
        </p:txBody>
      </p:sp>
      <p:sp>
        <p:nvSpPr>
          <p:cNvPr name="TextBox 9" id="9"/>
          <p:cNvSpPr txBox="true"/>
          <p:nvPr/>
        </p:nvSpPr>
        <p:spPr>
          <a:xfrm rot="0">
            <a:off x="13258080" y="9286875"/>
            <a:ext cx="4001220"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Page 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E4E1"/>
        </a:solidFill>
      </p:bgPr>
    </p:bg>
    <p:spTree>
      <p:nvGrpSpPr>
        <p:cNvPr id="1" name=""/>
        <p:cNvGrpSpPr/>
        <p:nvPr/>
      </p:nvGrpSpPr>
      <p:grpSpPr>
        <a:xfrm>
          <a:off x="0" y="0"/>
          <a:ext cx="0" cy="0"/>
          <a:chOff x="0" y="0"/>
          <a:chExt cx="0" cy="0"/>
        </a:xfrm>
      </p:grpSpPr>
      <p:sp>
        <p:nvSpPr>
          <p:cNvPr name="TextBox 2" id="2"/>
          <p:cNvSpPr txBox="true"/>
          <p:nvPr/>
        </p:nvSpPr>
        <p:spPr>
          <a:xfrm rot="0">
            <a:off x="9144000" y="9286875"/>
            <a:ext cx="3997064"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Online Farmer's Market</a:t>
            </a:r>
          </a:p>
        </p:txBody>
      </p:sp>
      <p:sp>
        <p:nvSpPr>
          <p:cNvPr name="TextBox 3" id="3"/>
          <p:cNvSpPr txBox="true"/>
          <p:nvPr/>
        </p:nvSpPr>
        <p:spPr>
          <a:xfrm rot="0">
            <a:off x="13258080" y="9286875"/>
            <a:ext cx="4001220"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Page 6</a:t>
            </a:r>
          </a:p>
        </p:txBody>
      </p:sp>
      <p:grpSp>
        <p:nvGrpSpPr>
          <p:cNvPr name="Group 4" id="4"/>
          <p:cNvGrpSpPr/>
          <p:nvPr/>
        </p:nvGrpSpPr>
        <p:grpSpPr>
          <a:xfrm rot="0">
            <a:off x="0" y="0"/>
            <a:ext cx="9144000" cy="10287000"/>
            <a:chOff x="0" y="0"/>
            <a:chExt cx="12192000" cy="13716000"/>
          </a:xfrm>
        </p:grpSpPr>
        <p:pic>
          <p:nvPicPr>
            <p:cNvPr name="Picture 5" id="5"/>
            <p:cNvPicPr>
              <a:picLocks noChangeAspect="true"/>
            </p:cNvPicPr>
            <p:nvPr/>
          </p:nvPicPr>
          <p:blipFill>
            <a:blip r:embed="rId2"/>
            <a:srcRect l="26705" t="0" r="26705" b="0"/>
            <a:stretch>
              <a:fillRect/>
            </a:stretch>
          </p:blipFill>
          <p:spPr>
            <a:xfrm>
              <a:off x="0" y="0"/>
              <a:ext cx="12192000" cy="13716000"/>
            </a:xfrm>
            <a:prstGeom prst="rect">
              <a:avLst/>
            </a:prstGeom>
          </p:spPr>
        </p:pic>
      </p:grpSp>
      <p:sp>
        <p:nvSpPr>
          <p:cNvPr name="TextBox 6" id="6"/>
          <p:cNvSpPr txBox="true"/>
          <p:nvPr/>
        </p:nvSpPr>
        <p:spPr>
          <a:xfrm rot="0">
            <a:off x="499693" y="9534492"/>
            <a:ext cx="8144614" cy="752508"/>
          </a:xfrm>
          <a:prstGeom prst="rect">
            <a:avLst/>
          </a:prstGeom>
        </p:spPr>
        <p:txBody>
          <a:bodyPr anchor="t" rtlCol="false" tIns="0" lIns="0" bIns="0" rIns="0">
            <a:spAutoFit/>
          </a:bodyPr>
          <a:lstStyle/>
          <a:p>
            <a:pPr algn="ctr">
              <a:lnSpc>
                <a:spcPts val="5400"/>
              </a:lnSpc>
            </a:pPr>
            <a:r>
              <a:rPr lang="en-US" sz="6000">
                <a:solidFill>
                  <a:srgbClr val="FFFFFF"/>
                </a:solidFill>
                <a:latin typeface="Alegreya"/>
              </a:rPr>
              <a:t>Fresh Produce</a:t>
            </a:r>
          </a:p>
        </p:txBody>
      </p:sp>
      <p:grpSp>
        <p:nvGrpSpPr>
          <p:cNvPr name="Group 7" id="7"/>
          <p:cNvGrpSpPr/>
          <p:nvPr/>
        </p:nvGrpSpPr>
        <p:grpSpPr>
          <a:xfrm rot="0">
            <a:off x="9405568" y="0"/>
            <a:ext cx="8882432" cy="4152775"/>
            <a:chOff x="0" y="0"/>
            <a:chExt cx="11843243" cy="5537034"/>
          </a:xfrm>
        </p:grpSpPr>
        <p:sp>
          <p:nvSpPr>
            <p:cNvPr name="TextBox 8" id="8"/>
            <p:cNvSpPr txBox="true"/>
            <p:nvPr/>
          </p:nvSpPr>
          <p:spPr>
            <a:xfrm rot="0">
              <a:off x="0" y="95250"/>
              <a:ext cx="11843243" cy="926710"/>
            </a:xfrm>
            <a:prstGeom prst="rect">
              <a:avLst/>
            </a:prstGeom>
          </p:spPr>
          <p:txBody>
            <a:bodyPr anchor="t" rtlCol="false" tIns="0" lIns="0" bIns="0" rIns="0">
              <a:spAutoFit/>
            </a:bodyPr>
            <a:lstStyle/>
            <a:p>
              <a:pPr>
                <a:lnSpc>
                  <a:spcPts val="5050"/>
                </a:lnSpc>
              </a:pPr>
              <a:r>
                <a:rPr lang="en-US" sz="5050">
                  <a:solidFill>
                    <a:srgbClr val="333333"/>
                  </a:solidFill>
                  <a:latin typeface="Alegreya Bold"/>
                </a:rPr>
                <a:t>Competitive Advantage</a:t>
              </a:r>
            </a:p>
          </p:txBody>
        </p:sp>
        <p:sp>
          <p:nvSpPr>
            <p:cNvPr name="TextBox 9" id="9"/>
            <p:cNvSpPr txBox="true"/>
            <p:nvPr/>
          </p:nvSpPr>
          <p:spPr>
            <a:xfrm rot="0">
              <a:off x="0" y="1405709"/>
              <a:ext cx="11843243" cy="4131325"/>
            </a:xfrm>
            <a:prstGeom prst="rect">
              <a:avLst/>
            </a:prstGeom>
          </p:spPr>
          <p:txBody>
            <a:bodyPr anchor="t" rtlCol="false" tIns="0" lIns="0" bIns="0" rIns="0">
              <a:spAutoFit/>
            </a:bodyPr>
            <a:lstStyle/>
            <a:p>
              <a:pPr>
                <a:lnSpc>
                  <a:spcPts val="5050"/>
                </a:lnSpc>
              </a:pPr>
              <a:r>
                <a:rPr lang="en-US" sz="2806">
                  <a:solidFill>
                    <a:srgbClr val="333333"/>
                  </a:solidFill>
                  <a:latin typeface="Neue Montreal Light Bold"/>
                </a:rPr>
                <a:t>Presentations are communication tools that can be use</a:t>
              </a:r>
              <a:r>
                <a:rPr lang="en-US" sz="2806">
                  <a:solidFill>
                    <a:srgbClr val="333333"/>
                  </a:solidFill>
                  <a:latin typeface="Neue Montreal Light Bold"/>
                </a:rPr>
                <a:t>d as demonstrations, lectures, speeches, reports, and more. It is mostly presented before an audience. It serves a variety of purposes, making presentations powerful tools for convincing and teaching.</a:t>
              </a:r>
            </a:p>
          </p:txBody>
        </p:sp>
      </p:grpSp>
      <p:grpSp>
        <p:nvGrpSpPr>
          <p:cNvPr name="Group 10" id="10"/>
          <p:cNvGrpSpPr/>
          <p:nvPr/>
        </p:nvGrpSpPr>
        <p:grpSpPr>
          <a:xfrm rot="0">
            <a:off x="9405568" y="4152775"/>
            <a:ext cx="8882432" cy="4790950"/>
            <a:chOff x="0" y="0"/>
            <a:chExt cx="11843243" cy="6387934"/>
          </a:xfrm>
        </p:grpSpPr>
        <p:sp>
          <p:nvSpPr>
            <p:cNvPr name="TextBox 11" id="11"/>
            <p:cNvSpPr txBox="true"/>
            <p:nvPr/>
          </p:nvSpPr>
          <p:spPr>
            <a:xfrm rot="0">
              <a:off x="0" y="95250"/>
              <a:ext cx="11843243" cy="926710"/>
            </a:xfrm>
            <a:prstGeom prst="rect">
              <a:avLst/>
            </a:prstGeom>
          </p:spPr>
          <p:txBody>
            <a:bodyPr anchor="t" rtlCol="false" tIns="0" lIns="0" bIns="0" rIns="0">
              <a:spAutoFit/>
            </a:bodyPr>
            <a:lstStyle/>
            <a:p>
              <a:pPr>
                <a:lnSpc>
                  <a:spcPts val="5050"/>
                </a:lnSpc>
              </a:pPr>
              <a:r>
                <a:rPr lang="en-US" sz="5050">
                  <a:solidFill>
                    <a:srgbClr val="333333"/>
                  </a:solidFill>
                  <a:latin typeface="Alegreya Bold"/>
                </a:rPr>
                <a:t>Revenue Model</a:t>
              </a:r>
            </a:p>
          </p:txBody>
        </p:sp>
        <p:sp>
          <p:nvSpPr>
            <p:cNvPr name="TextBox 12" id="12"/>
            <p:cNvSpPr txBox="true"/>
            <p:nvPr/>
          </p:nvSpPr>
          <p:spPr>
            <a:xfrm rot="0">
              <a:off x="0" y="1405709"/>
              <a:ext cx="11843243" cy="4982225"/>
            </a:xfrm>
            <a:prstGeom prst="rect">
              <a:avLst/>
            </a:prstGeom>
          </p:spPr>
          <p:txBody>
            <a:bodyPr anchor="t" rtlCol="false" tIns="0" lIns="0" bIns="0" rIns="0">
              <a:spAutoFit/>
            </a:bodyPr>
            <a:lstStyle/>
            <a:p>
              <a:pPr marL="605838" indent="-302919" lvl="1">
                <a:lnSpc>
                  <a:spcPts val="5050"/>
                </a:lnSpc>
                <a:buFont typeface="Arial"/>
                <a:buChar char="•"/>
              </a:pPr>
              <a:r>
                <a:rPr lang="en-US" sz="2806">
                  <a:solidFill>
                    <a:srgbClr val="333333"/>
                  </a:solidFill>
                  <a:latin typeface="Neue Montreal Light Bold"/>
                </a:rPr>
                <a:t>Presentations are communication tools that can be use</a:t>
              </a:r>
              <a:r>
                <a:rPr lang="en-US" sz="2806">
                  <a:solidFill>
                    <a:srgbClr val="333333"/>
                  </a:solidFill>
                  <a:latin typeface="Neue Montreal Light Bold"/>
                </a:rPr>
                <a:t>d as demonstrations, lectures, speeches, reports, and more.</a:t>
              </a:r>
            </a:p>
            <a:p>
              <a:pPr marL="605838" indent="-302919" lvl="1">
                <a:lnSpc>
                  <a:spcPts val="5050"/>
                </a:lnSpc>
                <a:buFont typeface="Arial"/>
                <a:buChar char="•"/>
              </a:pPr>
              <a:r>
                <a:rPr lang="en-US" sz="2806">
                  <a:solidFill>
                    <a:srgbClr val="333333"/>
                  </a:solidFill>
                  <a:latin typeface="Neue Montreal Light Bold"/>
                </a:rPr>
                <a:t>It is mostly presented before an audience.</a:t>
              </a:r>
            </a:p>
            <a:p>
              <a:pPr marL="605838" indent="-302919" lvl="1">
                <a:lnSpc>
                  <a:spcPts val="5050"/>
                </a:lnSpc>
                <a:buFont typeface="Arial"/>
                <a:buChar char="•"/>
              </a:pPr>
              <a:r>
                <a:rPr lang="en-US" sz="2806">
                  <a:solidFill>
                    <a:srgbClr val="333333"/>
                  </a:solidFill>
                  <a:latin typeface="Neue Montreal Light Bold"/>
                </a:rPr>
                <a:t>It serves a variety of purposes, making presentations powerful tools for convincing and teaching.</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E4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423" t="0" r="9423" b="0"/>
          <a:stretch>
            <a:fillRect/>
          </a:stretch>
        </p:blipFill>
        <p:spPr>
          <a:xfrm flipH="false" flipV="false" rot="0">
            <a:off x="0" y="0"/>
            <a:ext cx="8960365" cy="10287000"/>
          </a:xfrm>
          <a:prstGeom prst="rect">
            <a:avLst/>
          </a:prstGeom>
        </p:spPr>
      </p:pic>
      <p:grpSp>
        <p:nvGrpSpPr>
          <p:cNvPr name="Group 3" id="3"/>
          <p:cNvGrpSpPr/>
          <p:nvPr/>
        </p:nvGrpSpPr>
        <p:grpSpPr>
          <a:xfrm rot="0">
            <a:off x="2925484" y="1165860"/>
            <a:ext cx="6034881" cy="7440811"/>
            <a:chOff x="0" y="0"/>
            <a:chExt cx="8046508" cy="9921081"/>
          </a:xfrm>
        </p:grpSpPr>
        <p:pic>
          <p:nvPicPr>
            <p:cNvPr name="Picture 4" id="4"/>
            <p:cNvPicPr>
              <a:picLocks noChangeAspect="true"/>
            </p:cNvPicPr>
            <p:nvPr/>
          </p:nvPicPr>
          <p:blipFill>
            <a:blip r:embed="rId3"/>
            <a:srcRect l="9341" t="0" r="9341" b="0"/>
            <a:stretch>
              <a:fillRect/>
            </a:stretch>
          </p:blipFill>
          <p:spPr>
            <a:xfrm>
              <a:off x="0" y="0"/>
              <a:ext cx="8046508" cy="9921081"/>
            </a:xfrm>
            <a:prstGeom prst="rect">
              <a:avLst/>
            </a:prstGeom>
          </p:spPr>
        </p:pic>
      </p:grpSp>
      <p:sp>
        <p:nvSpPr>
          <p:cNvPr name="TextBox 5" id="5"/>
          <p:cNvSpPr txBox="true"/>
          <p:nvPr/>
        </p:nvSpPr>
        <p:spPr>
          <a:xfrm rot="0">
            <a:off x="9144000" y="9286875"/>
            <a:ext cx="3997064"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Online Farmer's Market</a:t>
            </a:r>
          </a:p>
        </p:txBody>
      </p:sp>
      <p:sp>
        <p:nvSpPr>
          <p:cNvPr name="TextBox 6" id="6"/>
          <p:cNvSpPr txBox="true"/>
          <p:nvPr/>
        </p:nvSpPr>
        <p:spPr>
          <a:xfrm rot="0">
            <a:off x="13258080" y="9286875"/>
            <a:ext cx="4001220"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Page 7</a:t>
            </a:r>
          </a:p>
        </p:txBody>
      </p:sp>
      <p:sp>
        <p:nvSpPr>
          <p:cNvPr name="TextBox 7" id="7"/>
          <p:cNvSpPr txBox="true"/>
          <p:nvPr/>
        </p:nvSpPr>
        <p:spPr>
          <a:xfrm rot="0">
            <a:off x="9542161" y="1671752"/>
            <a:ext cx="7431839" cy="1371600"/>
          </a:xfrm>
          <a:prstGeom prst="rect">
            <a:avLst/>
          </a:prstGeom>
        </p:spPr>
        <p:txBody>
          <a:bodyPr anchor="t" rtlCol="false" tIns="0" lIns="0" bIns="0" rIns="0">
            <a:spAutoFit/>
          </a:bodyPr>
          <a:lstStyle/>
          <a:p>
            <a:pPr>
              <a:lnSpc>
                <a:spcPts val="9900"/>
              </a:lnSpc>
            </a:pPr>
            <a:r>
              <a:rPr lang="en-US" sz="11000">
                <a:solidFill>
                  <a:srgbClr val="333333"/>
                </a:solidFill>
                <a:latin typeface="Alegreya"/>
              </a:rPr>
              <a:t>Future Plans</a:t>
            </a:r>
          </a:p>
        </p:txBody>
      </p:sp>
      <p:sp>
        <p:nvSpPr>
          <p:cNvPr name="TextBox 8" id="8"/>
          <p:cNvSpPr txBox="true"/>
          <p:nvPr/>
        </p:nvSpPr>
        <p:spPr>
          <a:xfrm rot="0">
            <a:off x="9400200" y="3898817"/>
            <a:ext cx="8574547" cy="5324392"/>
          </a:xfrm>
          <a:prstGeom prst="rect">
            <a:avLst/>
          </a:prstGeom>
        </p:spPr>
        <p:txBody>
          <a:bodyPr anchor="t" rtlCol="false" tIns="0" lIns="0" bIns="0" rIns="0">
            <a:spAutoFit/>
          </a:bodyPr>
          <a:lstStyle/>
          <a:p>
            <a:pPr>
              <a:lnSpc>
                <a:spcPts val="3921"/>
              </a:lnSpc>
            </a:pPr>
            <a:r>
              <a:rPr lang="en-US" sz="3921">
                <a:solidFill>
                  <a:srgbClr val="B49179"/>
                </a:solidFill>
                <a:latin typeface="Neue Montreal Light Bold"/>
              </a:rPr>
              <a:t>IN THE FUTURE, WE PLAN TO EXPAND OUR PLATFORM TO INCLUDE ADDITIONAL FEATURES SUCH AS FARM-TO-TABLE RESTAURANT PARTNERSHIPS AND SUBSCRIPTION BOXES. WE ALSO PLAN TO EXPAND GLOBALLY, STARTING WITH EMERGING MARKETS WHERE SMALL-SCALE FARMERS FACE EVEN GREATER CHALLENGES.</a:t>
            </a:r>
          </a:p>
          <a:p>
            <a:pPr>
              <a:lnSpc>
                <a:spcPts val="282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E4E1"/>
        </a:solidFill>
      </p:bgPr>
    </p:bg>
    <p:spTree>
      <p:nvGrpSpPr>
        <p:cNvPr id="1" name=""/>
        <p:cNvGrpSpPr/>
        <p:nvPr/>
      </p:nvGrpSpPr>
      <p:grpSpPr>
        <a:xfrm>
          <a:off x="0" y="0"/>
          <a:ext cx="0" cy="0"/>
          <a:chOff x="0" y="0"/>
          <a:chExt cx="0" cy="0"/>
        </a:xfrm>
      </p:grpSpPr>
      <p:grpSp>
        <p:nvGrpSpPr>
          <p:cNvPr name="Group 2" id="2"/>
          <p:cNvGrpSpPr/>
          <p:nvPr/>
        </p:nvGrpSpPr>
        <p:grpSpPr>
          <a:xfrm rot="0">
            <a:off x="1028700" y="3428182"/>
            <a:ext cx="4853538" cy="3430635"/>
            <a:chOff x="0" y="0"/>
            <a:chExt cx="6471383" cy="4574181"/>
          </a:xfrm>
        </p:grpSpPr>
        <p:pic>
          <p:nvPicPr>
            <p:cNvPr name="Picture 3" id="3"/>
            <p:cNvPicPr>
              <a:picLocks noChangeAspect="true"/>
            </p:cNvPicPr>
            <p:nvPr/>
          </p:nvPicPr>
          <p:blipFill>
            <a:blip r:embed="rId2"/>
            <a:srcRect l="0" t="17173" r="0" b="35704"/>
            <a:stretch>
              <a:fillRect/>
            </a:stretch>
          </p:blipFill>
          <p:spPr>
            <a:xfrm>
              <a:off x="0" y="0"/>
              <a:ext cx="6471383" cy="4574181"/>
            </a:xfrm>
            <a:prstGeom prst="rect">
              <a:avLst/>
            </a:prstGeom>
          </p:spPr>
        </p:pic>
      </p:grpSp>
      <p:grpSp>
        <p:nvGrpSpPr>
          <p:cNvPr name="Group 4" id="4"/>
          <p:cNvGrpSpPr/>
          <p:nvPr/>
        </p:nvGrpSpPr>
        <p:grpSpPr>
          <a:xfrm rot="0">
            <a:off x="6717231" y="3428182"/>
            <a:ext cx="4853538" cy="3430635"/>
            <a:chOff x="0" y="0"/>
            <a:chExt cx="6471383" cy="4574181"/>
          </a:xfrm>
        </p:grpSpPr>
        <p:pic>
          <p:nvPicPr>
            <p:cNvPr name="Picture 5" id="5"/>
            <p:cNvPicPr>
              <a:picLocks noChangeAspect="true"/>
            </p:cNvPicPr>
            <p:nvPr/>
          </p:nvPicPr>
          <p:blipFill>
            <a:blip r:embed="rId3"/>
            <a:srcRect l="0" t="14398" r="0" b="29054"/>
            <a:stretch>
              <a:fillRect/>
            </a:stretch>
          </p:blipFill>
          <p:spPr>
            <a:xfrm>
              <a:off x="0" y="0"/>
              <a:ext cx="6471383" cy="4574181"/>
            </a:xfrm>
            <a:prstGeom prst="rect">
              <a:avLst/>
            </a:prstGeom>
          </p:spPr>
        </p:pic>
      </p:grpSp>
      <p:grpSp>
        <p:nvGrpSpPr>
          <p:cNvPr name="Group 6" id="6"/>
          <p:cNvGrpSpPr/>
          <p:nvPr/>
        </p:nvGrpSpPr>
        <p:grpSpPr>
          <a:xfrm rot="0">
            <a:off x="12405762" y="3428182"/>
            <a:ext cx="4853538" cy="3430635"/>
            <a:chOff x="0" y="0"/>
            <a:chExt cx="6471383" cy="4574181"/>
          </a:xfrm>
        </p:grpSpPr>
        <p:pic>
          <p:nvPicPr>
            <p:cNvPr name="Picture 7" id="7"/>
            <p:cNvPicPr>
              <a:picLocks noChangeAspect="true"/>
            </p:cNvPicPr>
            <p:nvPr/>
          </p:nvPicPr>
          <p:blipFill>
            <a:blip r:embed="rId4"/>
            <a:srcRect l="19082" t="6289" r="20562" b="29739"/>
            <a:stretch>
              <a:fillRect/>
            </a:stretch>
          </p:blipFill>
          <p:spPr>
            <a:xfrm>
              <a:off x="0" y="0"/>
              <a:ext cx="6471383" cy="4574181"/>
            </a:xfrm>
            <a:prstGeom prst="rect">
              <a:avLst/>
            </a:prstGeom>
          </p:spPr>
        </p:pic>
      </p:grpSp>
      <p:sp>
        <p:nvSpPr>
          <p:cNvPr name="TextBox 8" id="8"/>
          <p:cNvSpPr txBox="true"/>
          <p:nvPr/>
        </p:nvSpPr>
        <p:spPr>
          <a:xfrm rot="0">
            <a:off x="1028700" y="1333500"/>
            <a:ext cx="13803831" cy="1371600"/>
          </a:xfrm>
          <a:prstGeom prst="rect">
            <a:avLst/>
          </a:prstGeom>
        </p:spPr>
        <p:txBody>
          <a:bodyPr anchor="t" rtlCol="false" tIns="0" lIns="0" bIns="0" rIns="0">
            <a:spAutoFit/>
          </a:bodyPr>
          <a:lstStyle/>
          <a:p>
            <a:pPr>
              <a:lnSpc>
                <a:spcPts val="9900"/>
              </a:lnSpc>
            </a:pPr>
            <a:r>
              <a:rPr lang="en-US" sz="11000">
                <a:solidFill>
                  <a:srgbClr val="333333"/>
                </a:solidFill>
                <a:latin typeface="Alegreya"/>
              </a:rPr>
              <a:t>Meet The Team</a:t>
            </a:r>
          </a:p>
        </p:txBody>
      </p:sp>
      <p:sp>
        <p:nvSpPr>
          <p:cNvPr name="TextBox 9" id="9"/>
          <p:cNvSpPr txBox="true"/>
          <p:nvPr/>
        </p:nvSpPr>
        <p:spPr>
          <a:xfrm rot="0">
            <a:off x="9144000" y="9286875"/>
            <a:ext cx="3997064"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Online Farmer's Market</a:t>
            </a:r>
          </a:p>
        </p:txBody>
      </p:sp>
      <p:sp>
        <p:nvSpPr>
          <p:cNvPr name="TextBox 10" id="10"/>
          <p:cNvSpPr txBox="true"/>
          <p:nvPr/>
        </p:nvSpPr>
        <p:spPr>
          <a:xfrm rot="0">
            <a:off x="13258080" y="9286875"/>
            <a:ext cx="4001220"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Page 8</a:t>
            </a:r>
          </a:p>
        </p:txBody>
      </p:sp>
      <p:grpSp>
        <p:nvGrpSpPr>
          <p:cNvPr name="Group 11" id="11"/>
          <p:cNvGrpSpPr/>
          <p:nvPr/>
        </p:nvGrpSpPr>
        <p:grpSpPr>
          <a:xfrm rot="0">
            <a:off x="1028700" y="7276503"/>
            <a:ext cx="4853538" cy="758381"/>
            <a:chOff x="0" y="0"/>
            <a:chExt cx="6471383" cy="1011174"/>
          </a:xfrm>
        </p:grpSpPr>
        <p:sp>
          <p:nvSpPr>
            <p:cNvPr name="TextBox 12" id="12"/>
            <p:cNvSpPr txBox="true"/>
            <p:nvPr/>
          </p:nvSpPr>
          <p:spPr>
            <a:xfrm rot="0">
              <a:off x="0" y="28575"/>
              <a:ext cx="6471383" cy="398145"/>
            </a:xfrm>
            <a:prstGeom prst="rect">
              <a:avLst/>
            </a:prstGeom>
          </p:spPr>
          <p:txBody>
            <a:bodyPr anchor="t" rtlCol="false" tIns="0" lIns="0" bIns="0" rIns="0">
              <a:spAutoFit/>
            </a:bodyPr>
            <a:lstStyle/>
            <a:p>
              <a:pPr>
                <a:lnSpc>
                  <a:spcPts val="2100"/>
                </a:lnSpc>
              </a:pPr>
              <a:r>
                <a:rPr lang="en-US" sz="2100">
                  <a:solidFill>
                    <a:srgbClr val="333333"/>
                  </a:solidFill>
                  <a:latin typeface="Neue Montreal Light Bold"/>
                </a:rPr>
                <a:t>James Chisha</a:t>
              </a:r>
            </a:p>
          </p:txBody>
        </p:sp>
        <p:sp>
          <p:nvSpPr>
            <p:cNvPr name="TextBox 13" id="13"/>
            <p:cNvSpPr txBox="true"/>
            <p:nvPr/>
          </p:nvSpPr>
          <p:spPr>
            <a:xfrm rot="0">
              <a:off x="0" y="641816"/>
              <a:ext cx="6471383" cy="369358"/>
            </a:xfrm>
            <a:prstGeom prst="rect">
              <a:avLst/>
            </a:prstGeom>
          </p:spPr>
          <p:txBody>
            <a:bodyPr anchor="t" rtlCol="false" tIns="0" lIns="0" bIns="0" rIns="0">
              <a:spAutoFit/>
            </a:bodyPr>
            <a:lstStyle/>
            <a:p>
              <a:pPr>
                <a:lnSpc>
                  <a:spcPts val="2000"/>
                </a:lnSpc>
              </a:pPr>
              <a:r>
                <a:rPr lang="en-US" sz="2000">
                  <a:solidFill>
                    <a:srgbClr val="333333"/>
                  </a:solidFill>
                  <a:latin typeface="Neue Montreal Light"/>
                </a:rPr>
                <a:t>CEO</a:t>
              </a:r>
            </a:p>
          </p:txBody>
        </p:sp>
      </p:grpSp>
      <p:grpSp>
        <p:nvGrpSpPr>
          <p:cNvPr name="Group 14" id="14"/>
          <p:cNvGrpSpPr/>
          <p:nvPr/>
        </p:nvGrpSpPr>
        <p:grpSpPr>
          <a:xfrm rot="0">
            <a:off x="6717231" y="7276503"/>
            <a:ext cx="4853538" cy="758381"/>
            <a:chOff x="0" y="0"/>
            <a:chExt cx="6471383" cy="1011174"/>
          </a:xfrm>
        </p:grpSpPr>
        <p:sp>
          <p:nvSpPr>
            <p:cNvPr name="TextBox 15" id="15"/>
            <p:cNvSpPr txBox="true"/>
            <p:nvPr/>
          </p:nvSpPr>
          <p:spPr>
            <a:xfrm rot="0">
              <a:off x="0" y="28575"/>
              <a:ext cx="6471383" cy="398145"/>
            </a:xfrm>
            <a:prstGeom prst="rect">
              <a:avLst/>
            </a:prstGeom>
          </p:spPr>
          <p:txBody>
            <a:bodyPr anchor="t" rtlCol="false" tIns="0" lIns="0" bIns="0" rIns="0">
              <a:spAutoFit/>
            </a:bodyPr>
            <a:lstStyle/>
            <a:p>
              <a:pPr>
                <a:lnSpc>
                  <a:spcPts val="2100"/>
                </a:lnSpc>
              </a:pPr>
              <a:r>
                <a:rPr lang="en-US" sz="2100">
                  <a:solidFill>
                    <a:srgbClr val="333333"/>
                  </a:solidFill>
                  <a:latin typeface="Neue Montreal Light Bold"/>
                </a:rPr>
                <a:t>Nandila Mulilalila</a:t>
              </a:r>
            </a:p>
          </p:txBody>
        </p:sp>
        <p:sp>
          <p:nvSpPr>
            <p:cNvPr name="TextBox 16" id="16"/>
            <p:cNvSpPr txBox="true"/>
            <p:nvPr/>
          </p:nvSpPr>
          <p:spPr>
            <a:xfrm rot="0">
              <a:off x="0" y="641816"/>
              <a:ext cx="6471383" cy="369358"/>
            </a:xfrm>
            <a:prstGeom prst="rect">
              <a:avLst/>
            </a:prstGeom>
          </p:spPr>
          <p:txBody>
            <a:bodyPr anchor="t" rtlCol="false" tIns="0" lIns="0" bIns="0" rIns="0">
              <a:spAutoFit/>
            </a:bodyPr>
            <a:lstStyle/>
            <a:p>
              <a:pPr>
                <a:lnSpc>
                  <a:spcPts val="2000"/>
                </a:lnSpc>
              </a:pPr>
              <a:r>
                <a:rPr lang="en-US" sz="2000">
                  <a:solidFill>
                    <a:srgbClr val="333333"/>
                  </a:solidFill>
                  <a:latin typeface="Neue Montreal Light"/>
                </a:rPr>
                <a:t>CTO</a:t>
              </a:r>
            </a:p>
          </p:txBody>
        </p:sp>
      </p:grpSp>
      <p:grpSp>
        <p:nvGrpSpPr>
          <p:cNvPr name="Group 17" id="17"/>
          <p:cNvGrpSpPr/>
          <p:nvPr/>
        </p:nvGrpSpPr>
        <p:grpSpPr>
          <a:xfrm rot="0">
            <a:off x="12405762" y="7276503"/>
            <a:ext cx="4853538" cy="758381"/>
            <a:chOff x="0" y="0"/>
            <a:chExt cx="6471383" cy="1011174"/>
          </a:xfrm>
        </p:grpSpPr>
        <p:sp>
          <p:nvSpPr>
            <p:cNvPr name="TextBox 18" id="18"/>
            <p:cNvSpPr txBox="true"/>
            <p:nvPr/>
          </p:nvSpPr>
          <p:spPr>
            <a:xfrm rot="0">
              <a:off x="0" y="28575"/>
              <a:ext cx="6471383" cy="398145"/>
            </a:xfrm>
            <a:prstGeom prst="rect">
              <a:avLst/>
            </a:prstGeom>
          </p:spPr>
          <p:txBody>
            <a:bodyPr anchor="t" rtlCol="false" tIns="0" lIns="0" bIns="0" rIns="0">
              <a:spAutoFit/>
            </a:bodyPr>
            <a:lstStyle/>
            <a:p>
              <a:pPr>
                <a:lnSpc>
                  <a:spcPts val="2100"/>
                </a:lnSpc>
              </a:pPr>
              <a:r>
                <a:rPr lang="en-US" sz="2100">
                  <a:solidFill>
                    <a:srgbClr val="333333"/>
                  </a:solidFill>
                  <a:latin typeface="Neue Montreal Light Bold"/>
                </a:rPr>
                <a:t>Zoey Zack</a:t>
              </a:r>
            </a:p>
          </p:txBody>
        </p:sp>
        <p:sp>
          <p:nvSpPr>
            <p:cNvPr name="TextBox 19" id="19"/>
            <p:cNvSpPr txBox="true"/>
            <p:nvPr/>
          </p:nvSpPr>
          <p:spPr>
            <a:xfrm rot="0">
              <a:off x="0" y="641816"/>
              <a:ext cx="6471383" cy="369358"/>
            </a:xfrm>
            <a:prstGeom prst="rect">
              <a:avLst/>
            </a:prstGeom>
          </p:spPr>
          <p:txBody>
            <a:bodyPr anchor="t" rtlCol="false" tIns="0" lIns="0" bIns="0" rIns="0">
              <a:spAutoFit/>
            </a:bodyPr>
            <a:lstStyle/>
            <a:p>
              <a:pPr>
                <a:lnSpc>
                  <a:spcPts val="2000"/>
                </a:lnSpc>
              </a:pPr>
              <a:r>
                <a:rPr lang="en-US" sz="2000">
                  <a:solidFill>
                    <a:srgbClr val="333333"/>
                  </a:solidFill>
                  <a:latin typeface="Neue Montreal Light"/>
                </a:rPr>
                <a:t>Creative Manager</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6E4E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8766186"/>
            <a:chOff x="0" y="0"/>
            <a:chExt cx="24384000" cy="11688248"/>
          </a:xfrm>
        </p:grpSpPr>
        <p:pic>
          <p:nvPicPr>
            <p:cNvPr name="Picture 3" id="3"/>
            <p:cNvPicPr>
              <a:picLocks noChangeAspect="true"/>
            </p:cNvPicPr>
            <p:nvPr/>
          </p:nvPicPr>
          <p:blipFill>
            <a:blip r:embed="rId2"/>
            <a:srcRect l="0" t="37232" r="0" b="14833"/>
            <a:stretch>
              <a:fillRect/>
            </a:stretch>
          </p:blipFill>
          <p:spPr>
            <a:xfrm>
              <a:off x="0" y="0"/>
              <a:ext cx="24384000" cy="11688248"/>
            </a:xfrm>
            <a:prstGeom prst="rect">
              <a:avLst/>
            </a:prstGeom>
          </p:spPr>
        </p:pic>
      </p:grpSp>
      <p:grpSp>
        <p:nvGrpSpPr>
          <p:cNvPr name="Group 4" id="4"/>
          <p:cNvGrpSpPr>
            <a:grpSpLocks noChangeAspect="true"/>
          </p:cNvGrpSpPr>
          <p:nvPr/>
        </p:nvGrpSpPr>
        <p:grpSpPr>
          <a:xfrm rot="0">
            <a:off x="12239392" y="3212799"/>
            <a:ext cx="2275986" cy="2275977"/>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1189" r="-21189" t="0" b="0"/>
              </a:stretch>
            </a:blipFill>
          </p:spPr>
        </p:sp>
      </p:grpSp>
      <p:grpSp>
        <p:nvGrpSpPr>
          <p:cNvPr name="Group 6" id="6"/>
          <p:cNvGrpSpPr>
            <a:grpSpLocks noChangeAspect="true"/>
          </p:cNvGrpSpPr>
          <p:nvPr/>
        </p:nvGrpSpPr>
        <p:grpSpPr>
          <a:xfrm rot="0">
            <a:off x="14758795" y="418817"/>
            <a:ext cx="2243360" cy="2243351"/>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2511" b="-2511"/>
              </a:stretch>
            </a:blipFill>
          </p:spPr>
        </p:sp>
      </p:grpSp>
      <p:grpSp>
        <p:nvGrpSpPr>
          <p:cNvPr name="Group 8" id="8"/>
          <p:cNvGrpSpPr>
            <a:grpSpLocks noChangeAspect="true"/>
          </p:cNvGrpSpPr>
          <p:nvPr/>
        </p:nvGrpSpPr>
        <p:grpSpPr>
          <a:xfrm rot="0">
            <a:off x="14789220" y="5999630"/>
            <a:ext cx="2263935" cy="2263926"/>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1131" b="-1131"/>
              </a:stretch>
            </a:blipFill>
          </p:spPr>
        </p:sp>
      </p:grpSp>
      <p:grpSp>
        <p:nvGrpSpPr>
          <p:cNvPr name="Group 10" id="10"/>
          <p:cNvGrpSpPr>
            <a:grpSpLocks noChangeAspect="true"/>
          </p:cNvGrpSpPr>
          <p:nvPr/>
        </p:nvGrpSpPr>
        <p:grpSpPr>
          <a:xfrm rot="0">
            <a:off x="14707796" y="3212799"/>
            <a:ext cx="2345360" cy="2345350"/>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grpSp>
        <p:nvGrpSpPr>
          <p:cNvPr name="Group 12" id="12"/>
          <p:cNvGrpSpPr>
            <a:grpSpLocks noChangeAspect="true"/>
          </p:cNvGrpSpPr>
          <p:nvPr/>
        </p:nvGrpSpPr>
        <p:grpSpPr>
          <a:xfrm rot="0">
            <a:off x="7155097" y="69896"/>
            <a:ext cx="4891878" cy="8696290"/>
            <a:chOff x="0" y="0"/>
            <a:chExt cx="7244080" cy="12877800"/>
          </a:xfrm>
        </p:grpSpPr>
        <p:sp>
          <p:nvSpPr>
            <p:cNvPr name="Freeform 13" id="13"/>
            <p:cNvSpPr/>
            <p:nvPr/>
          </p:nvSpPr>
          <p:spPr>
            <a:xfrm>
              <a:off x="5080" y="-8890"/>
              <a:ext cx="7233920" cy="12877800"/>
            </a:xfrm>
            <a:custGeom>
              <a:avLst/>
              <a:gdLst/>
              <a:ahLst/>
              <a:cxnLst/>
              <a:rect r="r" b="b" t="t" l="l"/>
              <a:pathLst>
                <a:path h="12877800" w="7233920">
                  <a:moveTo>
                    <a:pt x="7233920" y="12877800"/>
                  </a:moveTo>
                  <a:lnTo>
                    <a:pt x="0" y="12877800"/>
                  </a:lnTo>
                  <a:lnTo>
                    <a:pt x="0" y="0"/>
                  </a:lnTo>
                  <a:lnTo>
                    <a:pt x="7233920" y="0"/>
                  </a:lnTo>
                  <a:lnTo>
                    <a:pt x="7233920" y="12877800"/>
                  </a:lnTo>
                  <a:close/>
                </a:path>
              </a:pathLst>
            </a:custGeom>
            <a:blipFill>
              <a:blip r:embed="rId7"/>
              <a:stretch>
                <a:fillRect l="-73829" r="-73829" t="0" b="0"/>
              </a:stretch>
            </a:blipFill>
          </p:spPr>
        </p:sp>
        <p:sp>
          <p:nvSpPr>
            <p:cNvPr name="Freeform 14" id="14"/>
            <p:cNvSpPr/>
            <p:nvPr/>
          </p:nvSpPr>
          <p:spPr>
            <a:xfrm>
              <a:off x="1270" y="1088390"/>
              <a:ext cx="4481830" cy="11780520"/>
            </a:xfrm>
            <a:custGeom>
              <a:avLst/>
              <a:gdLst/>
              <a:ahLst/>
              <a:cxnLst/>
              <a:rect r="r" b="b" t="t" l="l"/>
              <a:pathLst>
                <a:path h="11780520" w="4481830">
                  <a:moveTo>
                    <a:pt x="72390" y="0"/>
                  </a:moveTo>
                  <a:lnTo>
                    <a:pt x="0" y="30480"/>
                  </a:lnTo>
                  <a:lnTo>
                    <a:pt x="0" y="11780520"/>
                  </a:lnTo>
                  <a:lnTo>
                    <a:pt x="4481830" y="11780520"/>
                  </a:lnTo>
                  <a:lnTo>
                    <a:pt x="4460240" y="11327130"/>
                  </a:lnTo>
                  <a:lnTo>
                    <a:pt x="3120390" y="8182610"/>
                  </a:lnTo>
                  <a:lnTo>
                    <a:pt x="2312670" y="5979160"/>
                  </a:lnTo>
                  <a:lnTo>
                    <a:pt x="1548130" y="3732530"/>
                  </a:lnTo>
                  <a:lnTo>
                    <a:pt x="675640" y="1101090"/>
                  </a:lnTo>
                  <a:lnTo>
                    <a:pt x="675640" y="588010"/>
                  </a:lnTo>
                  <a:lnTo>
                    <a:pt x="72390" y="0"/>
                  </a:lnTo>
                  <a:close/>
                </a:path>
              </a:pathLst>
            </a:custGeom>
            <a:blipFill>
              <a:blip r:embed="rId8"/>
              <a:stretch>
                <a:fillRect l="-125459" r="-125459" t="0" b="0"/>
              </a:stretch>
            </a:blipFill>
          </p:spPr>
        </p:sp>
        <p:sp>
          <p:nvSpPr>
            <p:cNvPr name="Freeform 15" id="15"/>
            <p:cNvSpPr/>
            <p:nvPr/>
          </p:nvSpPr>
          <p:spPr>
            <a:xfrm>
              <a:off x="-8890" y="1050290"/>
              <a:ext cx="4837430" cy="11851640"/>
            </a:xfrm>
            <a:custGeom>
              <a:avLst/>
              <a:gdLst/>
              <a:ahLst/>
              <a:cxnLst/>
              <a:rect r="r" b="b" t="t" l="l"/>
              <a:pathLst>
                <a:path h="11851640" w="4837430">
                  <a:moveTo>
                    <a:pt x="4836160" y="11851640"/>
                  </a:moveTo>
                  <a:lnTo>
                    <a:pt x="0" y="11851640"/>
                  </a:lnTo>
                  <a:lnTo>
                    <a:pt x="0" y="0"/>
                  </a:lnTo>
                  <a:lnTo>
                    <a:pt x="4837430" y="0"/>
                  </a:lnTo>
                  <a:lnTo>
                    <a:pt x="4837430" y="11851640"/>
                  </a:lnTo>
                  <a:close/>
                </a:path>
              </a:pathLst>
            </a:custGeom>
            <a:blipFill>
              <a:blip r:embed="rId9"/>
              <a:stretch>
                <a:fillRect l="-684" r="-684" t="0" b="0"/>
              </a:stretch>
            </a:blipFill>
          </p:spPr>
        </p:sp>
      </p:grpSp>
      <p:sp>
        <p:nvSpPr>
          <p:cNvPr name="TextBox 16" id="16"/>
          <p:cNvSpPr txBox="true"/>
          <p:nvPr/>
        </p:nvSpPr>
        <p:spPr>
          <a:xfrm rot="0">
            <a:off x="968114" y="2862193"/>
            <a:ext cx="6186983" cy="2865438"/>
          </a:xfrm>
          <a:prstGeom prst="rect">
            <a:avLst/>
          </a:prstGeom>
        </p:spPr>
        <p:txBody>
          <a:bodyPr anchor="t" rtlCol="false" tIns="0" lIns="0" bIns="0" rIns="0">
            <a:spAutoFit/>
          </a:bodyPr>
          <a:lstStyle/>
          <a:p>
            <a:pPr>
              <a:lnSpc>
                <a:spcPts val="11000"/>
              </a:lnSpc>
            </a:pPr>
            <a:r>
              <a:rPr lang="en-US" sz="11000">
                <a:solidFill>
                  <a:srgbClr val="FFFFFF"/>
                </a:solidFill>
                <a:latin typeface="Alegreya Italics"/>
              </a:rPr>
              <a:t>Stay in</a:t>
            </a:r>
          </a:p>
          <a:p>
            <a:pPr>
              <a:lnSpc>
                <a:spcPts val="11000"/>
              </a:lnSpc>
            </a:pPr>
            <a:r>
              <a:rPr lang="en-US" sz="11000">
                <a:solidFill>
                  <a:srgbClr val="FFFFFF"/>
                </a:solidFill>
                <a:latin typeface="Alegreya Italics"/>
              </a:rPr>
              <a:t>Touch!</a:t>
            </a:r>
          </a:p>
        </p:txBody>
      </p:sp>
      <p:sp>
        <p:nvSpPr>
          <p:cNvPr name="TextBox 17" id="17"/>
          <p:cNvSpPr txBox="true"/>
          <p:nvPr/>
        </p:nvSpPr>
        <p:spPr>
          <a:xfrm rot="0">
            <a:off x="968114" y="6532817"/>
            <a:ext cx="3997064" cy="752475"/>
          </a:xfrm>
          <a:prstGeom prst="rect">
            <a:avLst/>
          </a:prstGeom>
        </p:spPr>
        <p:txBody>
          <a:bodyPr anchor="t" rtlCol="false" tIns="0" lIns="0" bIns="0" rIns="0">
            <a:spAutoFit/>
          </a:bodyPr>
          <a:lstStyle/>
          <a:p>
            <a:pPr>
              <a:lnSpc>
                <a:spcPts val="3000"/>
              </a:lnSpc>
            </a:pPr>
            <a:r>
              <a:rPr lang="en-US" sz="2000">
                <a:solidFill>
                  <a:srgbClr val="FFFFFF"/>
                </a:solidFill>
                <a:latin typeface="Neue Montreal Light"/>
              </a:rPr>
              <a:t>onlinefarmer'smarke</a:t>
            </a:r>
            <a:r>
              <a:rPr lang="en-US" sz="2000">
                <a:solidFill>
                  <a:srgbClr val="FFFFFF"/>
                </a:solidFill>
                <a:latin typeface="Neue Montreal Light"/>
              </a:rPr>
              <a:t>@hmail</a:t>
            </a:r>
            <a:r>
              <a:rPr lang="en-US" sz="2000">
                <a:solidFill>
                  <a:srgbClr val="FFFFFF"/>
                </a:solidFill>
                <a:latin typeface="Neue Montreal Light"/>
              </a:rPr>
              <a:t>.com</a:t>
            </a:r>
          </a:p>
          <a:p>
            <a:pPr marL="0" indent="0" lvl="0">
              <a:lnSpc>
                <a:spcPts val="3000"/>
              </a:lnSpc>
              <a:spcBef>
                <a:spcPct val="0"/>
              </a:spcBef>
            </a:pPr>
            <a:r>
              <a:rPr lang="en-US" sz="2000">
                <a:solidFill>
                  <a:srgbClr val="FFFFFF"/>
                </a:solidFill>
                <a:latin typeface="Neue Montreal Light"/>
              </a:rPr>
              <a:t>(+260) 456 789 056</a:t>
            </a:r>
          </a:p>
        </p:txBody>
      </p:sp>
      <p:sp>
        <p:nvSpPr>
          <p:cNvPr name="TextBox 18" id="18"/>
          <p:cNvSpPr txBox="true"/>
          <p:nvPr/>
        </p:nvSpPr>
        <p:spPr>
          <a:xfrm rot="0">
            <a:off x="1028700" y="7218617"/>
            <a:ext cx="3997064" cy="752475"/>
          </a:xfrm>
          <a:prstGeom prst="rect">
            <a:avLst/>
          </a:prstGeom>
        </p:spPr>
        <p:txBody>
          <a:bodyPr anchor="t" rtlCol="false" tIns="0" lIns="0" bIns="0" rIns="0">
            <a:spAutoFit/>
          </a:bodyPr>
          <a:lstStyle/>
          <a:p>
            <a:pPr>
              <a:lnSpc>
                <a:spcPts val="3000"/>
              </a:lnSpc>
            </a:pPr>
            <a:r>
              <a:rPr lang="en-US" sz="2000">
                <a:solidFill>
                  <a:srgbClr val="FFFFFF"/>
                </a:solidFill>
                <a:latin typeface="Neue Montreal Light"/>
              </a:rPr>
              <a:t>123 Burma ST.</a:t>
            </a:r>
          </a:p>
          <a:p>
            <a:pPr marL="0" indent="0" lvl="0">
              <a:lnSpc>
                <a:spcPts val="3000"/>
              </a:lnSpc>
              <a:spcBef>
                <a:spcPct val="0"/>
              </a:spcBef>
            </a:pPr>
            <a:r>
              <a:rPr lang="en-US" sz="2000">
                <a:solidFill>
                  <a:srgbClr val="FFFFFF"/>
                </a:solidFill>
                <a:latin typeface="Neue Montreal Light"/>
              </a:rPr>
              <a:t>,Lusaka</a:t>
            </a:r>
            <a:r>
              <a:rPr lang="en-US" sz="2000">
                <a:solidFill>
                  <a:srgbClr val="FFFFFF"/>
                </a:solidFill>
                <a:latin typeface="Neue Montreal Light"/>
              </a:rPr>
              <a:t>,</a:t>
            </a:r>
          </a:p>
        </p:txBody>
      </p:sp>
      <p:sp>
        <p:nvSpPr>
          <p:cNvPr name="TextBox 19" id="19"/>
          <p:cNvSpPr txBox="true"/>
          <p:nvPr/>
        </p:nvSpPr>
        <p:spPr>
          <a:xfrm rot="0">
            <a:off x="9144000" y="9286875"/>
            <a:ext cx="3997064"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Online Farmer's Market</a:t>
            </a:r>
          </a:p>
        </p:txBody>
      </p:sp>
      <p:sp>
        <p:nvSpPr>
          <p:cNvPr name="TextBox 20" id="20"/>
          <p:cNvSpPr txBox="true"/>
          <p:nvPr/>
        </p:nvSpPr>
        <p:spPr>
          <a:xfrm rot="0">
            <a:off x="13258080" y="9286875"/>
            <a:ext cx="4001220" cy="245745"/>
          </a:xfrm>
          <a:prstGeom prst="rect">
            <a:avLst/>
          </a:prstGeom>
        </p:spPr>
        <p:txBody>
          <a:bodyPr anchor="t" rtlCol="false" tIns="0" lIns="0" bIns="0" rIns="0">
            <a:spAutoFit/>
          </a:bodyPr>
          <a:lstStyle/>
          <a:p>
            <a:pPr algn="r">
              <a:lnSpc>
                <a:spcPts val="1800"/>
              </a:lnSpc>
            </a:pPr>
            <a:r>
              <a:rPr lang="en-US" sz="1800">
                <a:solidFill>
                  <a:srgbClr val="333333"/>
                </a:solidFill>
                <a:latin typeface="Neue Montreal Light Bold"/>
              </a:rPr>
              <a:t>Page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DAFfMGr6V2s</dc:identifier>
  <dcterms:modified xsi:type="dcterms:W3CDTF">2011-08-01T06:04:30Z</dcterms:modified>
  <cp:revision>1</cp:revision>
  <dc:title>Pitch Deck Presentation for Online Farmer's Market</dc:title>
</cp:coreProperties>
</file>